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715000" cx="9144000"/>
  <p:notesSz cx="6858000" cy="9144000"/>
  <p:embeddedFontLst>
    <p:embeddedFont>
      <p:font typeface="Proxima Nova"/>
      <p:regular r:id="rId22"/>
      <p:bold r:id="rId23"/>
      <p:italic r:id="rId24"/>
      <p:boldItalic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ProximaNova-regular.fntdata"/><Relationship Id="rId21" Type="http://schemas.openxmlformats.org/officeDocument/2006/relationships/slide" Target="slides/slide17.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font" Target="fonts/ProximaNova-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 name="Shape 110"/>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686108" y="685800"/>
            <a:ext cx="54863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 name="Shape 9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 name="Shape 98"/>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686108" y="685800"/>
            <a:ext cx="54864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827304"/>
            <a:ext cx="8520599" cy="22806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FFFF"/>
              </a:buClr>
              <a:buFont typeface="Proxima Nova"/>
              <a:buNone/>
              <a:defRPr b="1" i="0" sz="4800" u="none" cap="none" strike="noStrike">
                <a:solidFill>
                  <a:srgbClr val="FFFFFF"/>
                </a:solidFill>
                <a:latin typeface="Proxima Nova"/>
                <a:ea typeface="Proxima Nova"/>
                <a:cs typeface="Proxima Nova"/>
                <a:sym typeface="Proxima Nova"/>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996626"/>
            <a:ext cx="8520599" cy="8807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FFFF"/>
              </a:buClr>
              <a:buFont typeface="Proxima Nova"/>
              <a:buNone/>
              <a:defRPr b="0" i="0" sz="2400" u="none" cap="none" strike="noStrike">
                <a:solidFill>
                  <a:srgbClr val="FFFFFF"/>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rgbClr val="000000"/>
              </a:buClr>
              <a:buFont typeface="Proxima Nova"/>
              <a:buNone/>
              <a:defRPr b="0" i="0" sz="2800" u="none" cap="none" strike="noStrike">
                <a:solidFill>
                  <a:srgbClr val="000000"/>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229026"/>
            <a:ext cx="8520599" cy="2181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5000"/>
              </a:buClr>
              <a:buFont typeface="Proxima Nova"/>
              <a:buNone/>
              <a:defRPr b="1" i="0" sz="120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502471"/>
            <a:ext cx="8520599" cy="1445399"/>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ctr">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280526"/>
            <a:ext cx="85205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389833"/>
            <a:ext cx="8520599" cy="9354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5000"/>
              </a:buClr>
              <a:buFont typeface="Proxima Nova"/>
              <a:buNone/>
              <a:defRPr b="1" i="0" sz="36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280526"/>
            <a:ext cx="39998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23" name="Shape 23"/>
          <p:cNvSpPr txBox="1"/>
          <p:nvPr>
            <p:ph idx="2" type="body"/>
          </p:nvPr>
        </p:nvSpPr>
        <p:spPr>
          <a:xfrm>
            <a:off x="4832400" y="1280526"/>
            <a:ext cx="39998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24" name="Shape 24"/>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617333"/>
            <a:ext cx="2807999" cy="8397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FF5000"/>
              </a:buClr>
              <a:buFont typeface="Proxima Nova"/>
              <a:buNone/>
              <a:defRPr b="1" i="0" sz="24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544000"/>
            <a:ext cx="2807999" cy="35328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200" u="none" cap="none" strike="noStrike">
                <a:solidFill>
                  <a:srgbClr val="000000"/>
                </a:solidFill>
                <a:latin typeface="Arial"/>
                <a:ea typeface="Arial"/>
                <a:cs typeface="Arial"/>
                <a:sym typeface="Arial"/>
              </a:defRPr>
            </a:lvl9pPr>
          </a:lstStyle>
          <a:p/>
        </p:txBody>
      </p:sp>
      <p:sp>
        <p:nvSpPr>
          <p:cNvPr id="31" name="Shape 31"/>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500166"/>
            <a:ext cx="6367800" cy="4545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FF5000"/>
              </a:buClr>
              <a:buFont typeface="Proxima Nova"/>
              <a:buNone/>
              <a:defRPr b="1" i="0" sz="4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37"/>
            <a:ext cx="4572000" cy="5714999"/>
          </a:xfrm>
          <a:prstGeom prst="rect">
            <a:avLst/>
          </a:prstGeom>
          <a:solidFill>
            <a:schemeClr val="lt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370194"/>
            <a:ext cx="4045199" cy="16470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5000"/>
              </a:buClr>
              <a:buFont typeface="Proxima Nova"/>
              <a:buNone/>
              <a:defRPr b="1" i="0" sz="4200" u="none" cap="none" strike="noStrike">
                <a:solidFill>
                  <a:srgbClr val="FF5000"/>
                </a:solidFill>
                <a:latin typeface="Proxima Nova"/>
                <a:ea typeface="Proxima Nova"/>
                <a:cs typeface="Proxima Nova"/>
                <a:sym typeface="Proxima Nova"/>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3114526"/>
            <a:ext cx="4045199" cy="13721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rgbClr val="000000"/>
              </a:buClr>
              <a:buFont typeface="Proxima Nova"/>
              <a:buNone/>
              <a:defRPr b="0" i="0" sz="2100" u="none" cap="none" strike="noStrike">
                <a:solidFill>
                  <a:srgbClr val="000000"/>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Font typeface="Arial"/>
              <a:buNone/>
              <a:defRPr b="0" i="0" sz="2100" u="none" cap="none" strike="noStrike">
                <a:solidFill>
                  <a:srgbClr val="000000"/>
                </a:solidFill>
                <a:latin typeface="Arial"/>
                <a:ea typeface="Arial"/>
                <a:cs typeface="Arial"/>
                <a:sym typeface="Arial"/>
              </a:defRPr>
            </a:lvl9pPr>
          </a:lstStyle>
          <a:p/>
        </p:txBody>
      </p:sp>
      <p:sp>
        <p:nvSpPr>
          <p:cNvPr id="39" name="Shape 39"/>
          <p:cNvSpPr txBox="1"/>
          <p:nvPr>
            <p:ph idx="2" type="body"/>
          </p:nvPr>
        </p:nvSpPr>
        <p:spPr>
          <a:xfrm>
            <a:off x="4939500" y="804527"/>
            <a:ext cx="3837000" cy="4105800"/>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0" name="Shape 40"/>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700637"/>
            <a:ext cx="5998800" cy="6722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3" name="Shape 43"/>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94472"/>
            <a:ext cx="8520599" cy="636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FF5000"/>
              </a:buClr>
              <a:buFont typeface="Proxima Nova"/>
              <a:buNone/>
              <a:defRPr b="1" i="0" sz="2800" u="none" cap="none" strike="noStrike">
                <a:solidFill>
                  <a:srgbClr val="FF5000"/>
                </a:solidFill>
                <a:latin typeface="Proxima Nova"/>
                <a:ea typeface="Proxima Nova"/>
                <a:cs typeface="Proxima Nova"/>
                <a:sym typeface="Proxima Nova"/>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280526"/>
            <a:ext cx="8520599" cy="37959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rgbClr val="000000"/>
              </a:buClr>
              <a:buFont typeface="Proxima Nova"/>
              <a:buNone/>
              <a:defRPr b="0" i="0" sz="1800" u="none" cap="none" strike="noStrike">
                <a:solidFill>
                  <a:srgbClr val="000000"/>
                </a:solidFill>
                <a:latin typeface="Proxima Nova"/>
                <a:ea typeface="Proxima Nova"/>
                <a:cs typeface="Proxima Nova"/>
                <a:sym typeface="Proxima Nova"/>
              </a:defRPr>
            </a:lvl1pPr>
            <a:lvl2pPr indent="0" lvl="1" marL="4572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9144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1371600" marR="0" rtl="0" algn="l">
              <a:lnSpc>
                <a:spcPct val="115000"/>
              </a:lnSpc>
              <a:spcBef>
                <a:spcPts val="0"/>
              </a:spcBef>
              <a:spcAft>
                <a:spcPts val="160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18288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15000"/>
              </a:lnSpc>
              <a:spcBef>
                <a:spcPts val="0"/>
              </a:spcBef>
              <a:spcAft>
                <a:spcPts val="160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8472457" y="5181351"/>
            <a:ext cx="548699" cy="4373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0.png"/><Relationship Id="rId4" Type="http://schemas.openxmlformats.org/officeDocument/2006/relationships/image" Target="../media/image03.png"/><Relationship Id="rId5"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0.png"/><Relationship Id="rId4" Type="http://schemas.openxmlformats.org/officeDocument/2006/relationships/image" Target="../media/image09.png"/><Relationship Id="rId5"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0.png"/><Relationship Id="rId4" Type="http://schemas.openxmlformats.org/officeDocument/2006/relationships/image" Target="../media/image14.png"/><Relationship Id="rId5" Type="http://schemas.openxmlformats.org/officeDocument/2006/relationships/image" Target="../media/image07.png"/><Relationship Id="rId6" Type="http://schemas.openxmlformats.org/officeDocument/2006/relationships/image" Target="../media/image08.png"/><Relationship Id="rId7"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0.png"/><Relationship Id="rId4" Type="http://schemas.openxmlformats.org/officeDocument/2006/relationships/image" Target="../media/image16.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hyperlink" Target="http://www.qwinix.io" TargetMode="Externa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0.png"/><Relationship Id="rId4" Type="http://schemas.openxmlformats.org/officeDocument/2006/relationships/image" Target="../media/image05.png"/><Relationship Id="rId5"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0" y="232822"/>
            <a:ext cx="8520599" cy="28752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rPr lang="en"/>
              <a:t>Introduction to OO</a:t>
            </a:r>
          </a:p>
        </p:txBody>
      </p:sp>
      <p:sp>
        <p:nvSpPr>
          <p:cNvPr id="55" name="Shape 55"/>
          <p:cNvSpPr txBox="1"/>
          <p:nvPr>
            <p:ph idx="1" type="subTitle"/>
          </p:nvPr>
        </p:nvSpPr>
        <p:spPr>
          <a:xfrm>
            <a:off x="311700" y="2996625"/>
            <a:ext cx="8520599" cy="880799"/>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
              <a:t>The way ruby is made!!!!</a:t>
            </a:r>
          </a:p>
        </p:txBody>
      </p:sp>
      <p:sp>
        <p:nvSpPr>
          <p:cNvPr id="56" name="Shape 56"/>
          <p:cNvSpPr txBox="1"/>
          <p:nvPr>
            <p:ph idx="1" type="subTitle"/>
          </p:nvPr>
        </p:nvSpPr>
        <p:spPr>
          <a:xfrm>
            <a:off x="311700" y="4179875"/>
            <a:ext cx="4203899" cy="118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t/>
            </a:r>
            <a:endParaRPr/>
          </a:p>
          <a:p>
            <a:pPr indent="0" lvl="0" marL="0" marR="0" rtl="0" algn="l">
              <a:lnSpc>
                <a:spcPct val="100000"/>
              </a:lnSpc>
              <a:spcBef>
                <a:spcPts val="0"/>
              </a:spcBef>
              <a:spcAft>
                <a:spcPts val="0"/>
              </a:spcAft>
              <a:buClr>
                <a:srgbClr val="FFFFFF"/>
              </a:buClr>
              <a:buSzPct val="25000"/>
              <a:buFont typeface="Proxima Nova"/>
              <a:buNone/>
            </a:pPr>
            <a:r>
              <a:t/>
            </a:r>
            <a:endParaRPr b="0" i="0" sz="1800" u="none" cap="none" strike="noStrike">
              <a:solidFill>
                <a:srgbClr val="FFFFFF"/>
              </a:solidFill>
              <a:latin typeface="Proxima Nova"/>
              <a:ea typeface="Proxima Nova"/>
              <a:cs typeface="Proxima Nova"/>
              <a:sym typeface="Proxima Nova"/>
            </a:endParaRPr>
          </a:p>
        </p:txBody>
      </p:sp>
      <p:sp>
        <p:nvSpPr>
          <p:cNvPr id="57" name="Shape 57"/>
          <p:cNvSpPr txBox="1"/>
          <p:nvPr>
            <p:ph idx="1" type="subTitle"/>
          </p:nvPr>
        </p:nvSpPr>
        <p:spPr>
          <a:xfrm>
            <a:off x="4940100" y="4014425"/>
            <a:ext cx="4203900" cy="1186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Proxima Nova"/>
              <a:buNone/>
            </a:pPr>
            <a:r>
              <a:rPr lang="en" sz="1800">
                <a:solidFill>
                  <a:schemeClr val="lt1"/>
                </a:solidFill>
              </a:rPr>
              <a:t>Anup Kumar K</a:t>
            </a:r>
          </a:p>
          <a:p>
            <a:pPr indent="0" lvl="0" marL="0" marR="0" rtl="0" algn="l">
              <a:lnSpc>
                <a:spcPct val="100000"/>
              </a:lnSpc>
              <a:spcBef>
                <a:spcPts val="0"/>
              </a:spcBef>
              <a:spcAft>
                <a:spcPts val="0"/>
              </a:spcAft>
              <a:buClr>
                <a:srgbClr val="FFFFFF"/>
              </a:buClr>
              <a:buSzPct val="25000"/>
              <a:buFont typeface="Proxima Nova"/>
              <a:buNone/>
            </a:pPr>
            <a:r>
              <a:rPr lang="en" sz="1800">
                <a:solidFill>
                  <a:schemeClr val="lt1"/>
                </a:solidFill>
              </a:rPr>
              <a:t>ROR Developer</a:t>
            </a:r>
          </a:p>
          <a:p>
            <a:pPr indent="0" lvl="0" marL="0" marR="0" rtl="0" algn="l">
              <a:lnSpc>
                <a:spcPct val="100000"/>
              </a:lnSpc>
              <a:spcBef>
                <a:spcPts val="0"/>
              </a:spcBef>
              <a:spcAft>
                <a:spcPts val="0"/>
              </a:spcAft>
              <a:buClr>
                <a:schemeClr val="dk1"/>
              </a:buClr>
              <a:buSzPct val="25000"/>
              <a:buFont typeface="Arial"/>
              <a:buNone/>
            </a:pPr>
            <a:r>
              <a:rPr lang="en" sz="1800">
                <a:solidFill>
                  <a:schemeClr val="lt1"/>
                </a:solidFill>
              </a:rPr>
              <a:t>akannur</a:t>
            </a:r>
            <a:r>
              <a:rPr b="0" i="0" lang="en" sz="1800" u="none" cap="none" strike="noStrike">
                <a:solidFill>
                  <a:schemeClr val="lt1"/>
                </a:solidFill>
                <a:latin typeface="Proxima Nova"/>
                <a:ea typeface="Proxima Nova"/>
                <a:cs typeface="Proxima Nova"/>
                <a:sym typeface="Proxima Nova"/>
              </a:rPr>
              <a:t>@qwinix.io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11" name="Shape 111"/>
        <p:cNvGrpSpPr/>
        <p:nvPr/>
      </p:nvGrpSpPr>
      <p:grpSpPr>
        <a:xfrm>
          <a:off x="0" y="0"/>
          <a:ext cx="0" cy="0"/>
          <a:chOff x="0" y="0"/>
          <a:chExt cx="0" cy="0"/>
        </a:xfrm>
      </p:grpSpPr>
      <p:sp>
        <p:nvSpPr>
          <p:cNvPr id="112" name="Shape 112"/>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Encapsulation Example </a:t>
            </a:r>
          </a:p>
        </p:txBody>
      </p:sp>
      <p:sp>
        <p:nvSpPr>
          <p:cNvPr id="113" name="Shape 113"/>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creen Shot 2016-09-21 at 8.16.06 AM.png" id="114" name="Shape 114"/>
          <p:cNvPicPr preferRelativeResize="0"/>
          <p:nvPr/>
        </p:nvPicPr>
        <p:blipFill>
          <a:blip r:embed="rId4">
            <a:alphaModFix/>
          </a:blip>
          <a:stretch>
            <a:fillRect/>
          </a:stretch>
        </p:blipFill>
        <p:spPr>
          <a:xfrm>
            <a:off x="1800325" y="1280512"/>
            <a:ext cx="4691050" cy="2757575"/>
          </a:xfrm>
          <a:prstGeom prst="rect">
            <a:avLst/>
          </a:prstGeom>
          <a:noFill/>
          <a:ln>
            <a:noFill/>
          </a:ln>
        </p:spPr>
      </p:pic>
      <p:pic>
        <p:nvPicPr>
          <p:cNvPr descr="Screen Shot 2016-09-21 at 8.17.23 AM.png" id="115" name="Shape 115"/>
          <p:cNvPicPr preferRelativeResize="0"/>
          <p:nvPr/>
        </p:nvPicPr>
        <p:blipFill>
          <a:blip r:embed="rId5">
            <a:alphaModFix/>
          </a:blip>
          <a:stretch>
            <a:fillRect/>
          </a:stretch>
        </p:blipFill>
        <p:spPr>
          <a:xfrm>
            <a:off x="1800325" y="4281925"/>
            <a:ext cx="4742024" cy="79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Inheritance</a:t>
            </a:r>
          </a:p>
        </p:txBody>
      </p:sp>
      <p:sp>
        <p:nvSpPr>
          <p:cNvPr id="121" name="Shape 12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The concept of </a:t>
            </a:r>
            <a:r>
              <a:rPr b="1" lang="en" sz="2400">
                <a:solidFill>
                  <a:srgbClr val="333333"/>
                </a:solidFill>
                <a:highlight>
                  <a:srgbClr val="F7F7F7"/>
                </a:highlight>
                <a:latin typeface="Times New Roman"/>
                <a:ea typeface="Times New Roman"/>
                <a:cs typeface="Times New Roman"/>
                <a:sym typeface="Times New Roman"/>
              </a:rPr>
              <a:t>inheritance</a:t>
            </a:r>
            <a:r>
              <a:rPr lang="en" sz="2400">
                <a:solidFill>
                  <a:srgbClr val="333333"/>
                </a:solidFill>
                <a:highlight>
                  <a:srgbClr val="F7F7F7"/>
                </a:highlight>
                <a:latin typeface="Times New Roman"/>
                <a:ea typeface="Times New Roman"/>
                <a:cs typeface="Times New Roman"/>
                <a:sym typeface="Times New Roman"/>
              </a:rPr>
              <a:t> is used in Ruby where a class inherits the behaviors of another class, referred to as the </a:t>
            </a:r>
            <a:r>
              <a:rPr b="1" lang="en" sz="2400">
                <a:solidFill>
                  <a:srgbClr val="333333"/>
                </a:solidFill>
                <a:highlight>
                  <a:srgbClr val="F7F7F7"/>
                </a:highlight>
                <a:latin typeface="Times New Roman"/>
                <a:ea typeface="Times New Roman"/>
                <a:cs typeface="Times New Roman"/>
                <a:sym typeface="Times New Roman"/>
              </a:rPr>
              <a:t>superclass</a:t>
            </a:r>
            <a:r>
              <a:rPr lang="en" sz="2400">
                <a:solidFill>
                  <a:srgbClr val="333333"/>
                </a:solidFill>
                <a:highlight>
                  <a:srgbClr val="F7F7F7"/>
                </a:highlight>
                <a:latin typeface="Times New Roman"/>
                <a:ea typeface="Times New Roman"/>
                <a:cs typeface="Times New Roman"/>
                <a:sym typeface="Times New Roman"/>
              </a:rPr>
              <a:t>. This gives Ruby programmers the power to define basic classes with large reusability and smaller </a:t>
            </a:r>
            <a:r>
              <a:rPr b="1" lang="en" sz="2400">
                <a:solidFill>
                  <a:srgbClr val="333333"/>
                </a:solidFill>
                <a:highlight>
                  <a:srgbClr val="F7F7F7"/>
                </a:highlight>
                <a:latin typeface="Times New Roman"/>
                <a:ea typeface="Times New Roman"/>
                <a:cs typeface="Times New Roman"/>
                <a:sym typeface="Times New Roman"/>
              </a:rPr>
              <a:t>subclasses</a:t>
            </a:r>
            <a:r>
              <a:rPr lang="en" sz="2400">
                <a:solidFill>
                  <a:srgbClr val="333333"/>
                </a:solidFill>
                <a:highlight>
                  <a:srgbClr val="F7F7F7"/>
                </a:highlight>
                <a:latin typeface="Times New Roman"/>
                <a:ea typeface="Times New Roman"/>
                <a:cs typeface="Times New Roman"/>
                <a:sym typeface="Times New Roman"/>
              </a:rPr>
              <a:t> for more fine-grained, detailed behaviors.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25" name="Shape 125"/>
        <p:cNvGrpSpPr/>
        <p:nvPr/>
      </p:nvGrpSpPr>
      <p:grpSpPr>
        <a:xfrm>
          <a:off x="0" y="0"/>
          <a:ext cx="0" cy="0"/>
          <a:chOff x="0" y="0"/>
          <a:chExt cx="0" cy="0"/>
        </a:xfrm>
      </p:grpSpPr>
      <p:sp>
        <p:nvSpPr>
          <p:cNvPr id="126" name="Shape 12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Inheritance Example</a:t>
            </a:r>
          </a:p>
        </p:txBody>
      </p:sp>
      <p:sp>
        <p:nvSpPr>
          <p:cNvPr id="127" name="Shape 12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creen Shot 2016-09-21 at 8.36.48 AM.png" id="128" name="Shape 128"/>
          <p:cNvPicPr preferRelativeResize="0"/>
          <p:nvPr/>
        </p:nvPicPr>
        <p:blipFill>
          <a:blip r:embed="rId4">
            <a:alphaModFix/>
          </a:blip>
          <a:stretch>
            <a:fillRect/>
          </a:stretch>
        </p:blipFill>
        <p:spPr>
          <a:xfrm>
            <a:off x="472987" y="2059887"/>
            <a:ext cx="3819525" cy="2409825"/>
          </a:xfrm>
          <a:prstGeom prst="rect">
            <a:avLst/>
          </a:prstGeom>
          <a:noFill/>
          <a:ln>
            <a:noFill/>
          </a:ln>
        </p:spPr>
      </p:pic>
      <p:pic>
        <p:nvPicPr>
          <p:cNvPr descr="Screen Shot 2016-09-21 at 8.37.00 AM.png" id="129" name="Shape 129"/>
          <p:cNvPicPr preferRelativeResize="0"/>
          <p:nvPr/>
        </p:nvPicPr>
        <p:blipFill>
          <a:blip r:embed="rId5">
            <a:alphaModFix/>
          </a:blip>
          <a:stretch>
            <a:fillRect/>
          </a:stretch>
        </p:blipFill>
        <p:spPr>
          <a:xfrm>
            <a:off x="4613650" y="2059900"/>
            <a:ext cx="4092474" cy="2409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33" name="Shape 133"/>
        <p:cNvGrpSpPr/>
        <p:nvPr/>
      </p:nvGrpSpPr>
      <p:grpSpPr>
        <a:xfrm>
          <a:off x="0" y="0"/>
          <a:ext cx="0" cy="0"/>
          <a:chOff x="0" y="0"/>
          <a:chExt cx="0" cy="0"/>
        </a:xfrm>
      </p:grpSpPr>
      <p:sp>
        <p:nvSpPr>
          <p:cNvPr id="134" name="Shape 13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Polymorphism</a:t>
            </a:r>
          </a:p>
        </p:txBody>
      </p:sp>
      <p:sp>
        <p:nvSpPr>
          <p:cNvPr id="135" name="Shape 13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solidFill>
                  <a:srgbClr val="333333"/>
                </a:solidFill>
                <a:highlight>
                  <a:srgbClr val="F7F7F7"/>
                </a:highlight>
                <a:latin typeface="Times New Roman"/>
                <a:ea typeface="Times New Roman"/>
                <a:cs typeface="Times New Roman"/>
                <a:sym typeface="Times New Roman"/>
              </a:rPr>
              <a:t>Polymorphism</a:t>
            </a:r>
            <a:r>
              <a:rPr lang="en" sz="2400">
                <a:solidFill>
                  <a:srgbClr val="333333"/>
                </a:solidFill>
                <a:highlight>
                  <a:srgbClr val="F7F7F7"/>
                </a:highlight>
                <a:latin typeface="Times New Roman"/>
                <a:ea typeface="Times New Roman"/>
                <a:cs typeface="Times New Roman"/>
                <a:sym typeface="Times New Roman"/>
              </a:rPr>
              <a:t> is the ability for data to be represented as many different types. "Poly" stands for "many" and "morph" stands for "forms". OOP gives us flexibility in using pre-written code for new purposes.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39" name="Shape 139"/>
        <p:cNvGrpSpPr/>
        <p:nvPr/>
      </p:nvGrpSpPr>
      <p:grpSpPr>
        <a:xfrm>
          <a:off x="0" y="0"/>
          <a:ext cx="0" cy="0"/>
          <a:chOff x="0" y="0"/>
          <a:chExt cx="0" cy="0"/>
        </a:xfrm>
      </p:grpSpPr>
      <p:sp>
        <p:nvSpPr>
          <p:cNvPr id="140" name="Shape 14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Polymorphism Example</a:t>
            </a:r>
          </a:p>
        </p:txBody>
      </p:sp>
      <p:sp>
        <p:nvSpPr>
          <p:cNvPr id="141" name="Shape 14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creen Shot 2016-09-21 at 8.25.58 AM.png" id="142" name="Shape 142"/>
          <p:cNvPicPr preferRelativeResize="0"/>
          <p:nvPr/>
        </p:nvPicPr>
        <p:blipFill>
          <a:blip r:embed="rId4">
            <a:alphaModFix/>
          </a:blip>
          <a:stretch>
            <a:fillRect/>
          </a:stretch>
        </p:blipFill>
        <p:spPr>
          <a:xfrm>
            <a:off x="388050" y="1451025"/>
            <a:ext cx="3214050" cy="1094625"/>
          </a:xfrm>
          <a:prstGeom prst="rect">
            <a:avLst/>
          </a:prstGeom>
          <a:noFill/>
          <a:ln>
            <a:noFill/>
          </a:ln>
        </p:spPr>
      </p:pic>
      <p:pic>
        <p:nvPicPr>
          <p:cNvPr descr="Screen Shot 2016-09-21 at 8.28.59 AM.png" id="143" name="Shape 143"/>
          <p:cNvPicPr preferRelativeResize="0"/>
          <p:nvPr/>
        </p:nvPicPr>
        <p:blipFill>
          <a:blip r:embed="rId5">
            <a:alphaModFix/>
          </a:blip>
          <a:stretch>
            <a:fillRect/>
          </a:stretch>
        </p:blipFill>
        <p:spPr>
          <a:xfrm>
            <a:off x="2819150" y="2721875"/>
            <a:ext cx="3150425" cy="1168749"/>
          </a:xfrm>
          <a:prstGeom prst="rect">
            <a:avLst/>
          </a:prstGeom>
          <a:noFill/>
          <a:ln>
            <a:noFill/>
          </a:ln>
        </p:spPr>
      </p:pic>
      <p:pic>
        <p:nvPicPr>
          <p:cNvPr descr="Screen Shot 2016-09-21 at 8.29.09 AM.png" id="144" name="Shape 144"/>
          <p:cNvPicPr preferRelativeResize="0"/>
          <p:nvPr/>
        </p:nvPicPr>
        <p:blipFill>
          <a:blip r:embed="rId6">
            <a:alphaModFix/>
          </a:blip>
          <a:stretch>
            <a:fillRect/>
          </a:stretch>
        </p:blipFill>
        <p:spPr>
          <a:xfrm>
            <a:off x="4730187" y="1503175"/>
            <a:ext cx="3476625" cy="1104900"/>
          </a:xfrm>
          <a:prstGeom prst="rect">
            <a:avLst/>
          </a:prstGeom>
          <a:noFill/>
          <a:ln>
            <a:noFill/>
          </a:ln>
        </p:spPr>
      </p:pic>
      <p:pic>
        <p:nvPicPr>
          <p:cNvPr descr="Screen Shot 2016-09-21 at 8.29.24 AM.png" id="145" name="Shape 145"/>
          <p:cNvPicPr preferRelativeResize="0"/>
          <p:nvPr/>
        </p:nvPicPr>
        <p:blipFill>
          <a:blip r:embed="rId7">
            <a:alphaModFix/>
          </a:blip>
          <a:stretch>
            <a:fillRect/>
          </a:stretch>
        </p:blipFill>
        <p:spPr>
          <a:xfrm>
            <a:off x="2278375" y="4235850"/>
            <a:ext cx="4467625" cy="52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49" name="Shape 149"/>
        <p:cNvGrpSpPr/>
        <p:nvPr/>
      </p:nvGrpSpPr>
      <p:grpSpPr>
        <a:xfrm>
          <a:off x="0" y="0"/>
          <a:ext cx="0" cy="0"/>
          <a:chOff x="0" y="0"/>
          <a:chExt cx="0" cy="0"/>
        </a:xfrm>
      </p:grpSpPr>
      <p:sp>
        <p:nvSpPr>
          <p:cNvPr id="150" name="Shape 15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Modules</a:t>
            </a:r>
          </a:p>
        </p:txBody>
      </p:sp>
      <p:sp>
        <p:nvSpPr>
          <p:cNvPr id="151" name="Shape 15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Modules are another way to achieve polymorphism in Ruby. A </a:t>
            </a:r>
            <a:r>
              <a:rPr b="1" lang="en" sz="2400">
                <a:solidFill>
                  <a:srgbClr val="333333"/>
                </a:solidFill>
                <a:highlight>
                  <a:srgbClr val="F7F7F7"/>
                </a:highlight>
                <a:latin typeface="Times New Roman"/>
                <a:ea typeface="Times New Roman"/>
                <a:cs typeface="Times New Roman"/>
                <a:sym typeface="Times New Roman"/>
              </a:rPr>
              <a:t>module</a:t>
            </a:r>
            <a:r>
              <a:rPr lang="en" sz="2400">
                <a:solidFill>
                  <a:srgbClr val="333333"/>
                </a:solidFill>
                <a:highlight>
                  <a:srgbClr val="F7F7F7"/>
                </a:highlight>
                <a:latin typeface="Times New Roman"/>
                <a:ea typeface="Times New Roman"/>
                <a:cs typeface="Times New Roman"/>
                <a:sym typeface="Times New Roman"/>
              </a:rPr>
              <a:t> is a collection of behaviors that is useable in other classes. A module is "mixed in" to a class using the </a:t>
            </a:r>
            <a:r>
              <a:rPr lang="en" sz="2400">
                <a:solidFill>
                  <a:srgbClr val="333333"/>
                </a:solidFill>
                <a:latin typeface="Times New Roman"/>
                <a:ea typeface="Times New Roman"/>
                <a:cs typeface="Times New Roman"/>
                <a:sym typeface="Times New Roman"/>
              </a:rPr>
              <a:t>include</a:t>
            </a:r>
            <a:r>
              <a:rPr lang="en" sz="2400">
                <a:solidFill>
                  <a:srgbClr val="333333"/>
                </a:solidFill>
                <a:highlight>
                  <a:srgbClr val="F7F7F7"/>
                </a:highlight>
                <a:latin typeface="Times New Roman"/>
                <a:ea typeface="Times New Roman"/>
                <a:cs typeface="Times New Roman"/>
                <a:sym typeface="Times New Roman"/>
              </a:rPr>
              <a:t> reserved word. </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55" name="Shape 155"/>
        <p:cNvGrpSpPr/>
        <p:nvPr/>
      </p:nvGrpSpPr>
      <p:grpSpPr>
        <a:xfrm>
          <a:off x="0" y="0"/>
          <a:ext cx="0" cy="0"/>
          <a:chOff x="0" y="0"/>
          <a:chExt cx="0" cy="0"/>
        </a:xfrm>
      </p:grpSpPr>
      <p:sp>
        <p:nvSpPr>
          <p:cNvPr id="156" name="Shape 15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Modules Example</a:t>
            </a:r>
          </a:p>
        </p:txBody>
      </p:sp>
      <p:sp>
        <p:nvSpPr>
          <p:cNvPr id="157" name="Shape 15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creen Shot 2016-09-21 at 8.46.04 AM.png" id="158" name="Shape 158"/>
          <p:cNvPicPr preferRelativeResize="0"/>
          <p:nvPr/>
        </p:nvPicPr>
        <p:blipFill>
          <a:blip r:embed="rId4">
            <a:alphaModFix/>
          </a:blip>
          <a:stretch>
            <a:fillRect/>
          </a:stretch>
        </p:blipFill>
        <p:spPr>
          <a:xfrm>
            <a:off x="311700" y="2364975"/>
            <a:ext cx="3812275" cy="2051750"/>
          </a:xfrm>
          <a:prstGeom prst="rect">
            <a:avLst/>
          </a:prstGeom>
          <a:noFill/>
          <a:ln>
            <a:noFill/>
          </a:ln>
        </p:spPr>
      </p:pic>
      <p:pic>
        <p:nvPicPr>
          <p:cNvPr descr="Screen Shot 2016-09-21 at 8.46.14 AM.png" id="159" name="Shape 159"/>
          <p:cNvPicPr preferRelativeResize="0"/>
          <p:nvPr/>
        </p:nvPicPr>
        <p:blipFill>
          <a:blip r:embed="rId5">
            <a:alphaModFix/>
          </a:blip>
          <a:stretch>
            <a:fillRect/>
          </a:stretch>
        </p:blipFill>
        <p:spPr>
          <a:xfrm>
            <a:off x="4295262" y="1496025"/>
            <a:ext cx="4371975" cy="325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63" name="Shape 163"/>
        <p:cNvGrpSpPr/>
        <p:nvPr/>
      </p:nvGrpSpPr>
      <p:grpSpPr>
        <a:xfrm>
          <a:off x="0" y="0"/>
          <a:ext cx="0" cy="0"/>
          <a:chOff x="0" y="0"/>
          <a:chExt cx="0" cy="0"/>
        </a:xfrm>
      </p:grpSpPr>
      <p:sp>
        <p:nvSpPr>
          <p:cNvPr id="164" name="Shape 164"/>
          <p:cNvSpPr txBox="1"/>
          <p:nvPr>
            <p:ph type="title"/>
          </p:nvPr>
        </p:nvSpPr>
        <p:spPr>
          <a:xfrm>
            <a:off x="248075" y="367172"/>
            <a:ext cx="8520600" cy="6363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5000"/>
              </a:buClr>
              <a:buSzPct val="25000"/>
              <a:buFont typeface="Proxima Nova"/>
              <a:buNone/>
            </a:pPr>
            <a:r>
              <a:rPr b="1" i="0" lang="en" sz="2800" u="none" cap="none" strike="noStrike">
                <a:solidFill>
                  <a:srgbClr val="FFFFFF"/>
                </a:solidFill>
                <a:latin typeface="Proxima Nova"/>
                <a:ea typeface="Proxima Nova"/>
                <a:cs typeface="Proxima Nova"/>
                <a:sym typeface="Proxima Nova"/>
              </a:rPr>
              <a:t>T H A N K  Y O U</a:t>
            </a:r>
          </a:p>
        </p:txBody>
      </p:sp>
      <p:pic>
        <p:nvPicPr>
          <p:cNvPr id="165" name="Shape 165"/>
          <p:cNvPicPr preferRelativeResize="0"/>
          <p:nvPr/>
        </p:nvPicPr>
        <p:blipFill rotWithShape="1">
          <a:blip r:embed="rId4">
            <a:alphaModFix/>
          </a:blip>
          <a:srcRect b="0" l="0" r="0" t="0"/>
          <a:stretch/>
        </p:blipFill>
        <p:spPr>
          <a:xfrm>
            <a:off x="2282871" y="1003475"/>
            <a:ext cx="3967200" cy="1322400"/>
          </a:xfrm>
          <a:prstGeom prst="rect">
            <a:avLst/>
          </a:prstGeom>
          <a:noFill/>
          <a:ln>
            <a:noFill/>
          </a:ln>
        </p:spPr>
      </p:pic>
      <p:sp>
        <p:nvSpPr>
          <p:cNvPr id="166" name="Shape 166"/>
          <p:cNvSpPr txBox="1"/>
          <p:nvPr/>
        </p:nvSpPr>
        <p:spPr>
          <a:xfrm>
            <a:off x="311700" y="2170975"/>
            <a:ext cx="8520600" cy="22731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Mysore</a:t>
            </a:r>
            <a:r>
              <a:rPr b="0" i="0" lang="en" sz="1800" u="none" cap="none" strike="noStrike">
                <a:solidFill>
                  <a:srgbClr val="EEEEEE"/>
                </a:solidFill>
                <a:latin typeface="Roboto"/>
                <a:ea typeface="Roboto"/>
                <a:cs typeface="Roboto"/>
                <a:sym typeface="Roboto"/>
              </a:rPr>
              <a:t>  I  </a:t>
            </a:r>
            <a:r>
              <a:rPr lang="en" sz="1800">
                <a:solidFill>
                  <a:srgbClr val="EEEEEE"/>
                </a:solidFill>
                <a:latin typeface="Roboto"/>
                <a:ea typeface="Roboto"/>
                <a:cs typeface="Roboto"/>
                <a:sym typeface="Roboto"/>
              </a:rPr>
              <a:t>India</a:t>
            </a:r>
            <a:br>
              <a:rPr b="0" i="0" lang="en" sz="1800" u="none" cap="none" strike="noStrike">
                <a:solidFill>
                  <a:srgbClr val="EEEEEE"/>
                </a:solidFill>
                <a:latin typeface="Roboto"/>
                <a:ea typeface="Roboto"/>
                <a:cs typeface="Roboto"/>
                <a:sym typeface="Roboto"/>
              </a:rPr>
            </a:br>
            <a:r>
              <a:rPr lang="en" sz="1800">
                <a:solidFill>
                  <a:srgbClr val="EEEEEE"/>
                </a:solidFill>
                <a:latin typeface="Roboto"/>
                <a:ea typeface="Roboto"/>
                <a:cs typeface="Roboto"/>
                <a:sym typeface="Roboto"/>
              </a:rPr>
              <a:t>Qwinix Technologies, Special Plot No 5, Horizon,</a:t>
            </a:r>
          </a:p>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Hiema Convention Center Road,</a:t>
            </a:r>
          </a:p>
          <a:p>
            <a:pPr indent="0" lvl="0" marL="0" marR="0" rtl="0" algn="ctr">
              <a:lnSpc>
                <a:spcPct val="115000"/>
              </a:lnSpc>
              <a:spcBef>
                <a:spcPts val="0"/>
              </a:spcBef>
              <a:spcAft>
                <a:spcPts val="0"/>
              </a:spcAft>
              <a:buClr>
                <a:srgbClr val="EEEEEE"/>
              </a:buClr>
              <a:buSzPct val="25000"/>
              <a:buFont typeface="Roboto"/>
              <a:buNone/>
            </a:pPr>
            <a:r>
              <a:rPr lang="en" sz="1800">
                <a:solidFill>
                  <a:srgbClr val="EEEEEE"/>
                </a:solidFill>
                <a:latin typeface="Roboto"/>
                <a:ea typeface="Roboto"/>
                <a:cs typeface="Roboto"/>
                <a:sym typeface="Roboto"/>
              </a:rPr>
              <a:t>Hebbal Industrial Area,</a:t>
            </a:r>
            <a:r>
              <a:rPr b="0" i="0" lang="en" sz="1800" u="none" cap="none" strike="noStrike">
                <a:solidFill>
                  <a:srgbClr val="EEEEEE"/>
                </a:solidFill>
                <a:latin typeface="Roboto"/>
                <a:ea typeface="Roboto"/>
                <a:cs typeface="Roboto"/>
                <a:sym typeface="Roboto"/>
              </a:rPr>
              <a:t> </a:t>
            </a:r>
            <a:br>
              <a:rPr b="0" i="0" lang="en" sz="1800" u="none" cap="none" strike="noStrike">
                <a:solidFill>
                  <a:srgbClr val="EEEEEE"/>
                </a:solidFill>
                <a:latin typeface="Roboto"/>
                <a:ea typeface="Roboto"/>
                <a:cs typeface="Roboto"/>
                <a:sym typeface="Roboto"/>
              </a:rPr>
            </a:br>
            <a:r>
              <a:rPr lang="en" sz="1800">
                <a:solidFill>
                  <a:srgbClr val="EEEEEE"/>
                </a:solidFill>
                <a:latin typeface="Roboto"/>
                <a:ea typeface="Roboto"/>
                <a:cs typeface="Roboto"/>
                <a:sym typeface="Roboto"/>
              </a:rPr>
              <a:t>Mysore - 570016</a:t>
            </a:r>
          </a:p>
          <a:p>
            <a:pPr indent="0" lvl="0" marL="0" marR="0" rtl="0" algn="ctr">
              <a:lnSpc>
                <a:spcPct val="115000"/>
              </a:lnSpc>
              <a:spcBef>
                <a:spcPts val="1600"/>
              </a:spcBef>
              <a:spcAft>
                <a:spcPts val="0"/>
              </a:spcAft>
              <a:buClr>
                <a:srgbClr val="FFFFFF"/>
              </a:buClr>
              <a:buSzPct val="25000"/>
              <a:buFont typeface="Roboto"/>
              <a:buNone/>
            </a:pPr>
            <a:r>
              <a:rPr b="1" i="0" lang="en" sz="1800" u="sng" cap="none" strike="noStrike">
                <a:solidFill>
                  <a:schemeClr val="hlink"/>
                </a:solidFill>
                <a:latin typeface="Roboto"/>
                <a:ea typeface="Roboto"/>
                <a:cs typeface="Roboto"/>
                <a:sym typeface="Roboto"/>
                <a:hlinkClick r:id="rId5"/>
              </a:rPr>
              <a:t>www.qwinix.io</a:t>
            </a:r>
            <a:r>
              <a:rPr b="1" i="0" lang="en" sz="1800" u="none" cap="none" strike="noStrike">
                <a:solidFill>
                  <a:srgbClr val="EEEEEE"/>
                </a:solidFill>
                <a:latin typeface="Roboto"/>
                <a:ea typeface="Roboto"/>
                <a:cs typeface="Roboto"/>
                <a:sym typeface="Roboto"/>
              </a:rPr>
              <a:t> | </a:t>
            </a:r>
            <a:r>
              <a:rPr b="1" lang="en" sz="1800">
                <a:solidFill>
                  <a:srgbClr val="EEEEEE"/>
                </a:solidFill>
                <a:latin typeface="Roboto"/>
                <a:ea typeface="Roboto"/>
                <a:cs typeface="Roboto"/>
                <a:sym typeface="Roboto"/>
              </a:rPr>
              <a:t>+91 821 2413535</a:t>
            </a:r>
          </a:p>
          <a:p>
            <a:pPr indent="0" lvl="0" marL="0" marR="0" rtl="0" algn="ctr">
              <a:lnSpc>
                <a:spcPct val="115000"/>
              </a:lnSpc>
              <a:spcBef>
                <a:spcPts val="1600"/>
              </a:spcBef>
              <a:spcAft>
                <a:spcPts val="0"/>
              </a:spcAft>
              <a:buClr>
                <a:srgbClr val="FF5000"/>
              </a:buClr>
              <a:buSzPct val="25000"/>
              <a:buFont typeface="Roboto"/>
              <a:buNone/>
            </a:pPr>
            <a:r>
              <a:rPr b="0" i="0" lang="en" sz="1800" u="none" cap="none" strike="noStrike">
                <a:solidFill>
                  <a:srgbClr val="FF5000"/>
                </a:solidFill>
                <a:latin typeface="Roboto"/>
                <a:ea typeface="Roboto"/>
                <a:cs typeface="Roboto"/>
                <a:sym typeface="Roboto"/>
              </a:rPr>
              <a:t>facebook.com/qwinix		@Qwinix		Qwinix Technologies</a:t>
            </a:r>
          </a:p>
        </p:txBody>
      </p:sp>
      <p:pic>
        <p:nvPicPr>
          <p:cNvPr descr="QWN-PPT-Master-08.png" id="167" name="Shape 167"/>
          <p:cNvPicPr preferRelativeResize="0"/>
          <p:nvPr/>
        </p:nvPicPr>
        <p:blipFill rotWithShape="1">
          <a:blip r:embed="rId6">
            <a:alphaModFix/>
          </a:blip>
          <a:srcRect b="0" l="0" r="0" t="0"/>
          <a:stretch/>
        </p:blipFill>
        <p:spPr>
          <a:xfrm>
            <a:off x="1211366" y="4523021"/>
            <a:ext cx="277443" cy="277443"/>
          </a:xfrm>
          <a:prstGeom prst="rect">
            <a:avLst/>
          </a:prstGeom>
          <a:noFill/>
          <a:ln>
            <a:noFill/>
          </a:ln>
        </p:spPr>
      </p:pic>
      <p:pic>
        <p:nvPicPr>
          <p:cNvPr descr="QWN-PPT-Master-09.png" id="168" name="Shape 168"/>
          <p:cNvPicPr preferRelativeResize="0"/>
          <p:nvPr/>
        </p:nvPicPr>
        <p:blipFill rotWithShape="1">
          <a:blip r:embed="rId7">
            <a:alphaModFix/>
          </a:blip>
          <a:srcRect b="0" l="0" r="0" t="0"/>
          <a:stretch/>
        </p:blipFill>
        <p:spPr>
          <a:xfrm>
            <a:off x="3912596" y="4551846"/>
            <a:ext cx="277443" cy="277443"/>
          </a:xfrm>
          <a:prstGeom prst="rect">
            <a:avLst/>
          </a:prstGeom>
          <a:noFill/>
          <a:ln>
            <a:noFill/>
          </a:ln>
        </p:spPr>
      </p:pic>
      <p:pic>
        <p:nvPicPr>
          <p:cNvPr descr="QWN-PPT-Master-10.png" id="169" name="Shape 169"/>
          <p:cNvPicPr preferRelativeResize="0"/>
          <p:nvPr/>
        </p:nvPicPr>
        <p:blipFill rotWithShape="1">
          <a:blip r:embed="rId8">
            <a:alphaModFix/>
          </a:blip>
          <a:srcRect b="0" l="0" r="0" t="0"/>
          <a:stretch/>
        </p:blipFill>
        <p:spPr>
          <a:xfrm>
            <a:off x="5287844" y="4523028"/>
            <a:ext cx="277443" cy="2774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61" name="Shape 61"/>
        <p:cNvGrpSpPr/>
        <p:nvPr/>
      </p:nvGrpSpPr>
      <p:grpSpPr>
        <a:xfrm>
          <a:off x="0" y="0"/>
          <a:ext cx="0" cy="0"/>
          <a:chOff x="0" y="0"/>
          <a:chExt cx="0" cy="0"/>
        </a:xfrm>
      </p:grpSpPr>
      <p:sp>
        <p:nvSpPr>
          <p:cNvPr id="62" name="Shape 62"/>
          <p:cNvSpPr txBox="1"/>
          <p:nvPr>
            <p:ph type="title"/>
          </p:nvPr>
        </p:nvSpPr>
        <p:spPr>
          <a:xfrm>
            <a:off x="311700" y="494472"/>
            <a:ext cx="8520599" cy="636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Agenda</a:t>
            </a:r>
          </a:p>
        </p:txBody>
      </p:sp>
      <p:sp>
        <p:nvSpPr>
          <p:cNvPr id="63" name="Shape 63"/>
          <p:cNvSpPr txBox="1"/>
          <p:nvPr>
            <p:ph idx="1" type="body"/>
          </p:nvPr>
        </p:nvSpPr>
        <p:spPr>
          <a:xfrm>
            <a:off x="311700" y="1280526"/>
            <a:ext cx="8520599" cy="37959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0"/>
              </a:spcAft>
              <a:buClr>
                <a:srgbClr val="000000"/>
              </a:buClr>
              <a:buSzPct val="100000"/>
              <a:buFont typeface="Proxima Nova"/>
              <a:buAutoNum type="arabicParenR"/>
            </a:pPr>
            <a:r>
              <a:rPr lang="en"/>
              <a:t>What is Object Oriented Programming?</a:t>
            </a:r>
          </a:p>
          <a:p>
            <a:pPr lvl="0" marR="0" rtl="0" algn="l">
              <a:lnSpc>
                <a:spcPct val="115000"/>
              </a:lnSpc>
              <a:spcBef>
                <a:spcPts val="0"/>
              </a:spcBef>
              <a:spcAft>
                <a:spcPts val="0"/>
              </a:spcAft>
              <a:buNone/>
            </a:pPr>
            <a:r>
              <a:rPr lang="en"/>
              <a:t> 2)    Everything in ruby is object!!!!</a:t>
            </a:r>
          </a:p>
          <a:p>
            <a:pPr lvl="0" marR="0" rtl="0" algn="l">
              <a:lnSpc>
                <a:spcPct val="115000"/>
              </a:lnSpc>
              <a:spcBef>
                <a:spcPts val="0"/>
              </a:spcBef>
              <a:spcAft>
                <a:spcPts val="0"/>
              </a:spcAft>
              <a:buNone/>
            </a:pPr>
            <a:r>
              <a:rPr lang="en"/>
              <a:t> 3)    Encapsulation</a:t>
            </a:r>
          </a:p>
          <a:p>
            <a:pPr lvl="0" marR="0" rtl="0" algn="l">
              <a:lnSpc>
                <a:spcPct val="115000"/>
              </a:lnSpc>
              <a:spcBef>
                <a:spcPts val="0"/>
              </a:spcBef>
              <a:spcAft>
                <a:spcPts val="0"/>
              </a:spcAft>
              <a:buNone/>
            </a:pPr>
            <a:r>
              <a:rPr lang="en"/>
              <a:t> 4)    Polymorphism</a:t>
            </a:r>
          </a:p>
          <a:p>
            <a:pPr lvl="0" marR="0" rtl="0" algn="l">
              <a:lnSpc>
                <a:spcPct val="115000"/>
              </a:lnSpc>
              <a:spcBef>
                <a:spcPts val="0"/>
              </a:spcBef>
              <a:spcAft>
                <a:spcPts val="0"/>
              </a:spcAft>
              <a:buNone/>
            </a:pPr>
            <a:r>
              <a:rPr lang="en"/>
              <a:t> 5)    Inheritance</a:t>
            </a:r>
          </a:p>
          <a:p>
            <a:pPr lvl="0" marR="0" rtl="0" algn="l">
              <a:lnSpc>
                <a:spcPct val="115000"/>
              </a:lnSpc>
              <a:spcBef>
                <a:spcPts val="0"/>
              </a:spcBef>
              <a:spcAft>
                <a:spcPts val="0"/>
              </a:spcAft>
              <a:buNone/>
            </a:pPr>
            <a:r>
              <a:rPr lang="en"/>
              <a:t> 6)    Classes</a:t>
            </a:r>
          </a:p>
          <a:p>
            <a:pPr lvl="0" marR="0" rtl="0" algn="l">
              <a:lnSpc>
                <a:spcPct val="115000"/>
              </a:lnSpc>
              <a:spcBef>
                <a:spcPts val="0"/>
              </a:spcBef>
              <a:spcAft>
                <a:spcPts val="0"/>
              </a:spcAft>
              <a:buNone/>
            </a:pPr>
            <a:r>
              <a:rPr lang="en"/>
              <a:t> 7)    Objects</a:t>
            </a:r>
          </a:p>
          <a:p>
            <a:pPr lvl="0" marR="0" rtl="0" algn="l">
              <a:lnSpc>
                <a:spcPct val="115000"/>
              </a:lnSpc>
              <a:spcBef>
                <a:spcPts val="0"/>
              </a:spcBef>
              <a:spcAft>
                <a:spcPts val="0"/>
              </a:spcAft>
              <a:buNone/>
            </a:pPr>
            <a:r>
              <a:rPr lang="en"/>
              <a:t> 8)    Modules</a:t>
            </a:r>
          </a:p>
          <a:p>
            <a:pPr lvl="0" marR="0" rtl="0" algn="l">
              <a:lnSpc>
                <a:spcPct val="115000"/>
              </a:lnSpc>
              <a:spcBef>
                <a:spcPts val="0"/>
              </a:spcBef>
              <a:spcAft>
                <a:spcPts val="0"/>
              </a:spcAft>
              <a:buNone/>
            </a:pPr>
            <a:r>
              <a:rPr lang="en"/>
              <a:t>9)    Methods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67" name="Shape 67"/>
        <p:cNvGrpSpPr/>
        <p:nvPr/>
      </p:nvGrpSpPr>
      <p:grpSpPr>
        <a:xfrm>
          <a:off x="0" y="0"/>
          <a:ext cx="0" cy="0"/>
          <a:chOff x="0" y="0"/>
          <a:chExt cx="0" cy="0"/>
        </a:xfrm>
      </p:grpSpPr>
      <p:sp>
        <p:nvSpPr>
          <p:cNvPr id="68" name="Shape 68"/>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b="1" i="0" lang="en" sz="2800" u="none" cap="none" strike="noStrike">
                <a:solidFill>
                  <a:srgbClr val="FF5000"/>
                </a:solidFill>
                <a:latin typeface="Proxima Nova"/>
                <a:ea typeface="Proxima Nova"/>
                <a:cs typeface="Proxima Nova"/>
                <a:sym typeface="Proxima Nova"/>
              </a:rPr>
              <a:t>What is Object Oriented Programming?</a:t>
            </a:r>
          </a:p>
        </p:txBody>
      </p:sp>
      <p:sp>
        <p:nvSpPr>
          <p:cNvPr id="69" name="Shape 69"/>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highlight>
                  <a:srgbClr val="F7F7F7"/>
                </a:highlight>
                <a:latin typeface="Times New Roman"/>
                <a:ea typeface="Times New Roman"/>
                <a:cs typeface="Times New Roman"/>
                <a:sym typeface="Times New Roman"/>
              </a:rPr>
              <a:t>Object Oriented Programming</a:t>
            </a:r>
            <a:r>
              <a:rPr lang="en" sz="2400">
                <a:highlight>
                  <a:srgbClr val="F7F7F7"/>
                </a:highlight>
                <a:latin typeface="Times New Roman"/>
                <a:ea typeface="Times New Roman"/>
                <a:cs typeface="Times New Roman"/>
                <a:sym typeface="Times New Roman"/>
              </a:rPr>
              <a:t>, often referred to as </a:t>
            </a:r>
            <a:r>
              <a:rPr b="1" lang="en" sz="2400">
                <a:highlight>
                  <a:srgbClr val="F7F7F7"/>
                </a:highlight>
                <a:latin typeface="Times New Roman"/>
                <a:ea typeface="Times New Roman"/>
                <a:cs typeface="Times New Roman"/>
                <a:sym typeface="Times New Roman"/>
              </a:rPr>
              <a:t>OOP</a:t>
            </a:r>
            <a:r>
              <a:rPr lang="en" sz="2400">
                <a:highlight>
                  <a:srgbClr val="F7F7F7"/>
                </a:highlight>
                <a:latin typeface="Times New Roman"/>
                <a:ea typeface="Times New Roman"/>
                <a:cs typeface="Times New Roman"/>
                <a:sym typeface="Times New Roman"/>
              </a:rPr>
              <a:t>, is a programming paradigm that was created to deal with the growing complexity of large software systems. Programmers found out very early on that as applications grew in complexity and size, they became very difficult to maintain. One small change at any point in the program would trigger a ripple effect of errors due to dependencies throughout the entire program.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3" name="Shape 73"/>
        <p:cNvGrpSpPr/>
        <p:nvPr/>
      </p:nvGrpSpPr>
      <p:grpSpPr>
        <a:xfrm>
          <a:off x="0" y="0"/>
          <a:ext cx="0" cy="0"/>
          <a:chOff x="0" y="0"/>
          <a:chExt cx="0" cy="0"/>
        </a:xfrm>
      </p:grpSpPr>
      <p:sp>
        <p:nvSpPr>
          <p:cNvPr id="74" name="Shape 7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Classes</a:t>
            </a:r>
          </a:p>
        </p:txBody>
      </p:sp>
      <p:sp>
        <p:nvSpPr>
          <p:cNvPr id="75" name="Shape 7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Ruby defines the attributes and behaviors of its objects in </a:t>
            </a:r>
            <a:r>
              <a:rPr b="1" lang="en" sz="2400">
                <a:solidFill>
                  <a:srgbClr val="333333"/>
                </a:solidFill>
                <a:highlight>
                  <a:srgbClr val="F7F7F7"/>
                </a:highlight>
                <a:latin typeface="Times New Roman"/>
                <a:ea typeface="Times New Roman"/>
                <a:cs typeface="Times New Roman"/>
                <a:sym typeface="Times New Roman"/>
              </a:rPr>
              <a:t>classes</a:t>
            </a:r>
            <a:r>
              <a:rPr lang="en" sz="2400">
                <a:solidFill>
                  <a:srgbClr val="333333"/>
                </a:solidFill>
                <a:highlight>
                  <a:srgbClr val="F7F7F7"/>
                </a:highlight>
                <a:latin typeface="Times New Roman"/>
                <a:ea typeface="Times New Roman"/>
                <a:cs typeface="Times New Roman"/>
                <a:sym typeface="Times New Roman"/>
              </a:rPr>
              <a:t>. You can think of classes as basic outlines of what an object should be made of and what it should be able to do. To define a class, we use syntax similar to defining a method. We replace the </a:t>
            </a:r>
            <a:r>
              <a:rPr lang="en" sz="2400">
                <a:solidFill>
                  <a:srgbClr val="333333"/>
                </a:solidFill>
                <a:latin typeface="Times New Roman"/>
                <a:ea typeface="Times New Roman"/>
                <a:cs typeface="Times New Roman"/>
                <a:sym typeface="Times New Roman"/>
              </a:rPr>
              <a:t>def</a:t>
            </a:r>
            <a:r>
              <a:rPr lang="en" sz="2400">
                <a:solidFill>
                  <a:srgbClr val="333333"/>
                </a:solidFill>
                <a:highlight>
                  <a:srgbClr val="F7F7F7"/>
                </a:highlight>
                <a:latin typeface="Times New Roman"/>
                <a:ea typeface="Times New Roman"/>
                <a:cs typeface="Times New Roman"/>
                <a:sym typeface="Times New Roman"/>
              </a:rPr>
              <a:t> with </a:t>
            </a:r>
            <a:r>
              <a:rPr lang="en" sz="2400">
                <a:solidFill>
                  <a:srgbClr val="333333"/>
                </a:solidFill>
                <a:latin typeface="Times New Roman"/>
                <a:ea typeface="Times New Roman"/>
                <a:cs typeface="Times New Roman"/>
                <a:sym typeface="Times New Roman"/>
              </a:rPr>
              <a:t>class</a:t>
            </a:r>
            <a:r>
              <a:rPr lang="en" sz="2400">
                <a:solidFill>
                  <a:srgbClr val="333333"/>
                </a:solidFill>
                <a:highlight>
                  <a:srgbClr val="F7F7F7"/>
                </a:highlight>
                <a:latin typeface="Times New Roman"/>
                <a:ea typeface="Times New Roman"/>
                <a:cs typeface="Times New Roman"/>
                <a:sym typeface="Times New Roman"/>
              </a:rPr>
              <a:t> and use the CamelCase naming convention to create the name. We then use the reserved word </a:t>
            </a:r>
            <a:r>
              <a:rPr lang="en" sz="2400">
                <a:solidFill>
                  <a:srgbClr val="333333"/>
                </a:solidFill>
                <a:latin typeface="Times New Roman"/>
                <a:ea typeface="Times New Roman"/>
                <a:cs typeface="Times New Roman"/>
                <a:sym typeface="Times New Roman"/>
              </a:rPr>
              <a:t>end</a:t>
            </a:r>
            <a:r>
              <a:rPr lang="en" sz="2400">
                <a:solidFill>
                  <a:srgbClr val="333333"/>
                </a:solidFill>
                <a:highlight>
                  <a:srgbClr val="F7F7F7"/>
                </a:highlight>
                <a:latin typeface="Times New Roman"/>
                <a:ea typeface="Times New Roman"/>
                <a:cs typeface="Times New Roman"/>
                <a:sym typeface="Times New Roman"/>
              </a:rPr>
              <a:t> to finish the definition. Ruby file names should be in snake_case, and reflect the class name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79" name="Shape 79"/>
        <p:cNvGrpSpPr/>
        <p:nvPr/>
      </p:nvGrpSpPr>
      <p:grpSpPr>
        <a:xfrm>
          <a:off x="0" y="0"/>
          <a:ext cx="0" cy="0"/>
          <a:chOff x="0" y="0"/>
          <a:chExt cx="0" cy="0"/>
        </a:xfrm>
      </p:grpSpPr>
      <p:sp>
        <p:nvSpPr>
          <p:cNvPr id="80" name="Shape 8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Methods</a:t>
            </a:r>
          </a:p>
        </p:txBody>
      </p:sp>
      <p:sp>
        <p:nvSpPr>
          <p:cNvPr id="81" name="Shape 8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69850" lvl="0" marL="25400" marR="25400" rtl="0" algn="just">
              <a:lnSpc>
                <a:spcPct val="163636"/>
              </a:lnSpc>
              <a:spcBef>
                <a:spcPts val="0"/>
              </a:spcBef>
              <a:spcAft>
                <a:spcPts val="1100"/>
              </a:spcAft>
              <a:buClr>
                <a:schemeClr val="dk1"/>
              </a:buClr>
              <a:buSzPct val="61111"/>
              <a:buFont typeface="Arial"/>
              <a:buNone/>
            </a:pPr>
            <a:r>
              <a:rPr b="1" lang="en">
                <a:solidFill>
                  <a:schemeClr val="dk1"/>
                </a:solidFill>
                <a:latin typeface="Times New Roman"/>
                <a:ea typeface="Times New Roman"/>
                <a:cs typeface="Times New Roman"/>
                <a:sym typeface="Times New Roman"/>
              </a:rPr>
              <a:t>Ruby methods are very similar to functions in any other programming language. Ruby methods are used to bundle one or more repeatable statements into a single unit.</a:t>
            </a:r>
          </a:p>
          <a:p>
            <a:pPr indent="-69850" lvl="0" marL="25400" marR="25400" rtl="0" algn="just">
              <a:lnSpc>
                <a:spcPct val="163636"/>
              </a:lnSpc>
              <a:spcBef>
                <a:spcPts val="0"/>
              </a:spcBef>
              <a:spcAft>
                <a:spcPts val="1100"/>
              </a:spcAft>
              <a:buClr>
                <a:schemeClr val="dk1"/>
              </a:buClr>
              <a:buSzPct val="61111"/>
              <a:buFont typeface="Arial"/>
              <a:buNone/>
            </a:pPr>
            <a:r>
              <a:rPr b="1" lang="en">
                <a:solidFill>
                  <a:schemeClr val="dk1"/>
                </a:solidFill>
                <a:latin typeface="Times New Roman"/>
                <a:ea typeface="Times New Roman"/>
                <a:cs typeface="Times New Roman"/>
                <a:sym typeface="Times New Roman"/>
              </a:rPr>
              <a:t>Method names should begin with a lowercase letter. If you begin a method name with an uppercase letter, Ruby might think that it is a constant and hence can parse the call incorrectly.</a:t>
            </a:r>
          </a:p>
          <a:p>
            <a:pPr indent="-69850" lvl="0" marL="25400" marR="25400" rtl="0" algn="just">
              <a:lnSpc>
                <a:spcPct val="163636"/>
              </a:lnSpc>
              <a:spcBef>
                <a:spcPts val="0"/>
              </a:spcBef>
              <a:spcAft>
                <a:spcPts val="1100"/>
              </a:spcAft>
              <a:buClr>
                <a:schemeClr val="dk1"/>
              </a:buClr>
              <a:buSzPct val="61111"/>
              <a:buFont typeface="Arial"/>
              <a:buNone/>
            </a:pPr>
            <a:r>
              <a:rPr b="1" lang="en">
                <a:solidFill>
                  <a:schemeClr val="dk1"/>
                </a:solidFill>
                <a:latin typeface="Times New Roman"/>
                <a:ea typeface="Times New Roman"/>
                <a:cs typeface="Times New Roman"/>
                <a:sym typeface="Times New Roman"/>
              </a:rPr>
              <a:t>Methods should be defined before calling them, otherwise Ruby will raise an exception for undefined method invoking.</a:t>
            </a:r>
          </a:p>
          <a:p>
            <a:pPr indent="0" lvl="0" marL="0" marR="0" rtl="0" algn="l">
              <a:lnSpc>
                <a:spcPct val="115000"/>
              </a:lnSpc>
              <a:spcBef>
                <a:spcPts val="0"/>
              </a:spcBef>
              <a:spcAft>
                <a:spcPts val="0"/>
              </a:spcAft>
              <a:buClr>
                <a:srgbClr val="000000"/>
              </a:buClr>
              <a:buSzPct val="25000"/>
              <a:buFont typeface="Proxima Nova"/>
              <a:buNone/>
            </a:pPr>
            <a:r>
              <a:t/>
            </a:r>
            <a:endParaRPr sz="2400">
              <a:solidFill>
                <a:srgbClr val="333333"/>
              </a:solidFill>
              <a:highlight>
                <a:srgbClr val="F7F7F7"/>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85" name="Shape 85"/>
        <p:cNvGrpSpPr/>
        <p:nvPr/>
      </p:nvGrpSpPr>
      <p:grpSpPr>
        <a:xfrm>
          <a:off x="0" y="0"/>
          <a:ext cx="0" cy="0"/>
          <a:chOff x="0" y="0"/>
          <a:chExt cx="0" cy="0"/>
        </a:xfrm>
      </p:grpSpPr>
      <p:sp>
        <p:nvSpPr>
          <p:cNvPr id="86" name="Shape 8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Methods Examples</a:t>
            </a:r>
          </a:p>
        </p:txBody>
      </p:sp>
      <p:sp>
        <p:nvSpPr>
          <p:cNvPr id="87" name="Shape 8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descr="Screen Shot 2016-09-21 at 8.51.41 AM.png" id="88" name="Shape 88"/>
          <p:cNvPicPr preferRelativeResize="0"/>
          <p:nvPr/>
        </p:nvPicPr>
        <p:blipFill>
          <a:blip r:embed="rId4">
            <a:alphaModFix/>
          </a:blip>
          <a:stretch>
            <a:fillRect/>
          </a:stretch>
        </p:blipFill>
        <p:spPr>
          <a:xfrm>
            <a:off x="2284025" y="2060250"/>
            <a:ext cx="4168649" cy="1314450"/>
          </a:xfrm>
          <a:prstGeom prst="rect">
            <a:avLst/>
          </a:prstGeom>
          <a:noFill/>
          <a:ln>
            <a:noFill/>
          </a:ln>
        </p:spPr>
      </p:pic>
      <p:pic>
        <p:nvPicPr>
          <p:cNvPr descr="Screen Shot 2016-09-21 at 8.51.49 AM.png" id="89" name="Shape 89"/>
          <p:cNvPicPr preferRelativeResize="0"/>
          <p:nvPr/>
        </p:nvPicPr>
        <p:blipFill>
          <a:blip r:embed="rId5">
            <a:alphaModFix/>
          </a:blip>
          <a:stretch>
            <a:fillRect/>
          </a:stretch>
        </p:blipFill>
        <p:spPr>
          <a:xfrm>
            <a:off x="2768150" y="3886050"/>
            <a:ext cx="3200400" cy="66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3" name="Shape 93"/>
        <p:cNvGrpSpPr/>
        <p:nvPr/>
      </p:nvGrpSpPr>
      <p:grpSpPr>
        <a:xfrm>
          <a:off x="0" y="0"/>
          <a:ext cx="0" cy="0"/>
          <a:chOff x="0" y="0"/>
          <a:chExt cx="0" cy="0"/>
        </a:xfrm>
      </p:grpSpPr>
      <p:sp>
        <p:nvSpPr>
          <p:cNvPr id="94" name="Shape 94"/>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Objects</a:t>
            </a:r>
          </a:p>
        </p:txBody>
      </p:sp>
      <p:sp>
        <p:nvSpPr>
          <p:cNvPr id="95" name="Shape 95"/>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lang="en" sz="2400">
                <a:solidFill>
                  <a:srgbClr val="333333"/>
                </a:solidFill>
                <a:highlight>
                  <a:srgbClr val="F7F7F7"/>
                </a:highlight>
                <a:latin typeface="Times New Roman"/>
                <a:ea typeface="Times New Roman"/>
                <a:cs typeface="Times New Roman"/>
                <a:sym typeface="Times New Roman"/>
              </a:rPr>
              <a:t>Throughout the Ruby community you'll often hear the phrase, "In Ruby, everything is an object!".But it's true; everything in Ruby is an object. Objects are created from classes. Individual objects will contain different information from other objects, yet they are instances of the same class.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9" name="Shape 99"/>
        <p:cNvGrpSpPr/>
        <p:nvPr/>
      </p:nvGrpSpPr>
      <p:grpSpPr>
        <a:xfrm>
          <a:off x="0" y="0"/>
          <a:ext cx="0" cy="0"/>
          <a:chOff x="0" y="0"/>
          <a:chExt cx="0" cy="0"/>
        </a:xfrm>
      </p:grpSpPr>
      <p:sp>
        <p:nvSpPr>
          <p:cNvPr id="100" name="Shape 100"/>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Ruby an Object Oriented Programming?</a:t>
            </a:r>
          </a:p>
        </p:txBody>
      </p:sp>
      <p:sp>
        <p:nvSpPr>
          <p:cNvPr id="101" name="Shape 101"/>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000000"/>
              </a:buClr>
              <a:buSzPct val="25000"/>
              <a:buFont typeface="Proxima Nova"/>
              <a:buNone/>
            </a:pPr>
            <a:r>
              <a:rPr lang="en" sz="2400"/>
              <a:t>How can we prove this?</a:t>
            </a:r>
          </a:p>
          <a:p>
            <a:pPr indent="0" lvl="0" marL="0" marR="0" rtl="0" algn="ctr">
              <a:lnSpc>
                <a:spcPct val="115000"/>
              </a:lnSpc>
              <a:spcBef>
                <a:spcPts val="0"/>
              </a:spcBef>
              <a:spcAft>
                <a:spcPts val="0"/>
              </a:spcAft>
              <a:buClr>
                <a:srgbClr val="000000"/>
              </a:buClr>
              <a:buSzPct val="25000"/>
              <a:buFont typeface="Proxima Nova"/>
              <a:buNone/>
            </a:pPr>
            <a:r>
              <a:t/>
            </a:r>
            <a:endParaRPr sz="2400"/>
          </a:p>
          <a:p>
            <a:pPr indent="0" lvl="0" marL="0" marR="0" rtl="0" algn="ctr">
              <a:lnSpc>
                <a:spcPct val="115000"/>
              </a:lnSpc>
              <a:spcBef>
                <a:spcPts val="0"/>
              </a:spcBef>
              <a:spcAft>
                <a:spcPts val="0"/>
              </a:spcAft>
              <a:buClr>
                <a:srgbClr val="000000"/>
              </a:buClr>
              <a:buSzPct val="25000"/>
              <a:buFont typeface="Proxima Nova"/>
              <a:buNone/>
            </a:pPr>
            <a:r>
              <a:t/>
            </a:r>
            <a:endParaRPr sz="2400"/>
          </a:p>
          <a:p>
            <a:pPr indent="0" lvl="0" marL="0" marR="0" rtl="0" algn="ctr">
              <a:lnSpc>
                <a:spcPct val="115000"/>
              </a:lnSpc>
              <a:spcBef>
                <a:spcPts val="0"/>
              </a:spcBef>
              <a:spcAft>
                <a:spcPts val="0"/>
              </a:spcAft>
              <a:buClr>
                <a:srgbClr val="000000"/>
              </a:buClr>
              <a:buSzPct val="25000"/>
              <a:buFont typeface="Proxima Nova"/>
              <a:buNone/>
            </a:pPr>
            <a:r>
              <a:rPr lang="en" sz="2400"/>
              <a:t>Let’s try an example to see this!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5" name="Shape 105"/>
        <p:cNvGrpSpPr/>
        <p:nvPr/>
      </p:nvGrpSpPr>
      <p:grpSpPr>
        <a:xfrm>
          <a:off x="0" y="0"/>
          <a:ext cx="0" cy="0"/>
          <a:chOff x="0" y="0"/>
          <a:chExt cx="0" cy="0"/>
        </a:xfrm>
      </p:grpSpPr>
      <p:sp>
        <p:nvSpPr>
          <p:cNvPr id="106" name="Shape 106"/>
          <p:cNvSpPr txBox="1"/>
          <p:nvPr>
            <p:ph type="title"/>
          </p:nvPr>
        </p:nvSpPr>
        <p:spPr>
          <a:xfrm>
            <a:off x="311700" y="494472"/>
            <a:ext cx="8520600" cy="636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5000"/>
              </a:buClr>
              <a:buSzPct val="25000"/>
              <a:buFont typeface="Proxima Nova"/>
              <a:buNone/>
            </a:pPr>
            <a:r>
              <a:rPr lang="en"/>
              <a:t>Encapsulation</a:t>
            </a:r>
          </a:p>
        </p:txBody>
      </p:sp>
      <p:sp>
        <p:nvSpPr>
          <p:cNvPr id="107" name="Shape 107"/>
          <p:cNvSpPr txBox="1"/>
          <p:nvPr>
            <p:ph idx="1" type="body"/>
          </p:nvPr>
        </p:nvSpPr>
        <p:spPr>
          <a:xfrm>
            <a:off x="311700" y="1280526"/>
            <a:ext cx="8520600" cy="3795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Proxima Nova"/>
              <a:buNone/>
            </a:pPr>
            <a:r>
              <a:rPr b="1" lang="en" sz="2400">
                <a:solidFill>
                  <a:srgbClr val="444444"/>
                </a:solidFill>
                <a:highlight>
                  <a:srgbClr val="FFFFFF"/>
                </a:highlight>
                <a:latin typeface="Times New Roman"/>
                <a:ea typeface="Times New Roman"/>
                <a:cs typeface="Times New Roman"/>
                <a:sym typeface="Times New Roman"/>
              </a:rPr>
              <a:t>Encapsulation means that the internal representation of an object is hidden from the outside. Only the object can interact with its internal data.</a:t>
            </a:r>
          </a:p>
          <a:p>
            <a:pPr indent="0" lvl="0" marL="0" marR="0" rtl="0" algn="l">
              <a:lnSpc>
                <a:spcPct val="115000"/>
              </a:lnSpc>
              <a:spcBef>
                <a:spcPts val="0"/>
              </a:spcBef>
              <a:spcAft>
                <a:spcPts val="0"/>
              </a:spcAft>
              <a:buClr>
                <a:srgbClr val="000000"/>
              </a:buClr>
              <a:buSzPct val="25000"/>
              <a:buFont typeface="Proxima Nova"/>
              <a:buNone/>
            </a:pPr>
            <a:r>
              <a:t/>
            </a:r>
            <a:endParaRPr b="1" sz="2400">
              <a:solidFill>
                <a:srgbClr val="444444"/>
              </a:solidFill>
              <a:highlight>
                <a:srgbClr val="FFFFFF"/>
              </a:highlight>
              <a:latin typeface="Times New Roman"/>
              <a:ea typeface="Times New Roman"/>
              <a:cs typeface="Times New Roman"/>
              <a:sym typeface="Times New Roman"/>
            </a:endParaRPr>
          </a:p>
          <a:p>
            <a:pPr lvl="0" rtl="0">
              <a:spcBef>
                <a:spcPts val="0"/>
              </a:spcBef>
              <a:spcAft>
                <a:spcPts val="800"/>
              </a:spcAft>
              <a:buClr>
                <a:schemeClr val="dk1"/>
              </a:buClr>
              <a:buSzPct val="45833"/>
              <a:buFont typeface="Arial"/>
              <a:buNone/>
            </a:pPr>
            <a:r>
              <a:rPr b="1" lang="en" sz="2400">
                <a:solidFill>
                  <a:srgbClr val="444444"/>
                </a:solidFill>
                <a:highlight>
                  <a:srgbClr val="FFFFFF"/>
                </a:highlight>
                <a:latin typeface="Times New Roman"/>
                <a:ea typeface="Times New Roman"/>
                <a:cs typeface="Times New Roman"/>
                <a:sym typeface="Times New Roman"/>
              </a:rPr>
              <a:t>Encapsulation reduce system complexity and increase robustness by decoupling its components.</a:t>
            </a:r>
          </a:p>
          <a:p>
            <a:pPr indent="0" lvl="0" marL="0" marR="0" rtl="0" algn="l">
              <a:lnSpc>
                <a:spcPct val="115000"/>
              </a:lnSpc>
              <a:spcBef>
                <a:spcPts val="0"/>
              </a:spcBef>
              <a:spcAft>
                <a:spcPts val="0"/>
              </a:spcAft>
              <a:buClr>
                <a:srgbClr val="000000"/>
              </a:buClr>
              <a:buSzPct val="25000"/>
              <a:buFont typeface="Proxima Nova"/>
              <a:buNone/>
            </a:pPr>
            <a:r>
              <a:t/>
            </a:r>
            <a:endParaRPr sz="1050">
              <a:solidFill>
                <a:srgbClr val="444444"/>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